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ef03d7edc9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ef03d7edc9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05670234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05670234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ef03d7edc9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ef03d7edc9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ef03d7edc9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ef03d7edc9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ef03d7edc9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ef03d7edc9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ef03d7edc9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ef03d7edc9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ef03d7edc9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ef03d7edc9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ef03d7edc9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ef03d7edc9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3138750" y="1946900"/>
            <a:ext cx="3327300" cy="838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Blog Post #2</a:t>
            </a:r>
            <a:endParaRPr>
              <a:latin typeface="Arial"/>
              <a:ea typeface="Arial"/>
              <a:cs typeface="Arial"/>
              <a:sym typeface="Arial"/>
            </a:endParaRPr>
          </a:p>
          <a:p>
            <a:pPr indent="0" lvl="0" marL="0" rtl="0" algn="l">
              <a:spcBef>
                <a:spcPts val="0"/>
              </a:spcBef>
              <a:spcAft>
                <a:spcPts val="0"/>
              </a:spcAft>
              <a:buNone/>
            </a:pPr>
            <a:r>
              <a:t/>
            </a:r>
            <a:endParaRPr sz="2088"/>
          </a:p>
        </p:txBody>
      </p:sp>
      <p:sp>
        <p:nvSpPr>
          <p:cNvPr id="86" name="Google Shape;86;p13"/>
          <p:cNvSpPr txBox="1"/>
          <p:nvPr/>
        </p:nvSpPr>
        <p:spPr>
          <a:xfrm>
            <a:off x="2576550" y="2689425"/>
            <a:ext cx="4451700" cy="62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88">
                <a:solidFill>
                  <a:schemeClr val="lt1"/>
                </a:solidFill>
              </a:rPr>
              <a:t>My first ever screencast!</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3932250" y="241900"/>
            <a:ext cx="15699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00">
                <a:latin typeface="Arial"/>
                <a:ea typeface="Arial"/>
                <a:cs typeface="Arial"/>
                <a:sym typeface="Arial"/>
              </a:rPr>
              <a:t>WAVE </a:t>
            </a:r>
            <a:endParaRPr sz="3500">
              <a:latin typeface="Arial"/>
              <a:ea typeface="Arial"/>
              <a:cs typeface="Arial"/>
              <a:sym typeface="Arial"/>
            </a:endParaRPr>
          </a:p>
        </p:txBody>
      </p:sp>
      <p:sp>
        <p:nvSpPr>
          <p:cNvPr id="92" name="Google Shape;92;p14"/>
          <p:cNvSpPr txBox="1"/>
          <p:nvPr/>
        </p:nvSpPr>
        <p:spPr>
          <a:xfrm>
            <a:off x="60200" y="513800"/>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93" name="Google Shape;93;p14"/>
          <p:cNvPicPr preferRelativeResize="0"/>
          <p:nvPr/>
        </p:nvPicPr>
        <p:blipFill>
          <a:blip r:embed="rId3">
            <a:alphaModFix/>
          </a:blip>
          <a:stretch>
            <a:fillRect/>
          </a:stretch>
        </p:blipFill>
        <p:spPr>
          <a:xfrm>
            <a:off x="3424500" y="1602425"/>
            <a:ext cx="4863650" cy="1689475"/>
          </a:xfrm>
          <a:prstGeom prst="rect">
            <a:avLst/>
          </a:prstGeom>
          <a:noFill/>
          <a:ln>
            <a:noFill/>
          </a:ln>
        </p:spPr>
      </p:pic>
      <p:sp>
        <p:nvSpPr>
          <p:cNvPr id="94" name="Google Shape;94;p14"/>
          <p:cNvSpPr txBox="1"/>
          <p:nvPr/>
        </p:nvSpPr>
        <p:spPr>
          <a:xfrm>
            <a:off x="60200" y="56025"/>
            <a:ext cx="3104100" cy="48609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lang="en"/>
              <a:t>I put my introductory post into WAVE, a web accessory evaluation tool meant for seeing how accessible my page is.</a:t>
            </a:r>
            <a:endParaRPr/>
          </a:p>
          <a:p>
            <a:pPr indent="0" lvl="0" marL="0" rtl="0" algn="l">
              <a:lnSpc>
                <a:spcPct val="115000"/>
              </a:lnSpc>
              <a:spcBef>
                <a:spcPts val="0"/>
              </a:spcBef>
              <a:spcAft>
                <a:spcPts val="0"/>
              </a:spcAft>
              <a:buNone/>
            </a:pPr>
            <a:r>
              <a:t/>
            </a:r>
            <a:endParaRPr/>
          </a:p>
          <a:p>
            <a:pPr indent="-317500" lvl="0" marL="457200" rtl="0" algn="l">
              <a:lnSpc>
                <a:spcPct val="115000"/>
              </a:lnSpc>
              <a:spcBef>
                <a:spcPts val="0"/>
              </a:spcBef>
              <a:spcAft>
                <a:spcPts val="0"/>
              </a:spcAft>
              <a:buSzPts val="1400"/>
              <a:buChar char="●"/>
            </a:pPr>
            <a:r>
              <a:rPr lang="en"/>
              <a:t> This program is helpful and can help me target problem areas for how accessible my page is to those who may need more flexible learning. </a:t>
            </a:r>
            <a:endParaRPr/>
          </a:p>
          <a:p>
            <a:pPr indent="0" lvl="0" marL="457200" rtl="0" algn="l">
              <a:lnSpc>
                <a:spcPct val="115000"/>
              </a:lnSpc>
              <a:spcBef>
                <a:spcPts val="0"/>
              </a:spcBef>
              <a:spcAft>
                <a:spcPts val="0"/>
              </a:spcAft>
              <a:buNone/>
            </a:pPr>
            <a:r>
              <a:t/>
            </a:r>
            <a:endParaRPr/>
          </a:p>
          <a:p>
            <a:pPr indent="-317500" lvl="0" marL="457200" rtl="0" algn="l">
              <a:lnSpc>
                <a:spcPct val="115000"/>
              </a:lnSpc>
              <a:spcBef>
                <a:spcPts val="0"/>
              </a:spcBef>
              <a:spcAft>
                <a:spcPts val="0"/>
              </a:spcAft>
              <a:buSzPts val="1400"/>
              <a:buChar char="●"/>
            </a:pPr>
            <a:r>
              <a:rPr lang="en"/>
              <a:t>For example, people with visual disabilities may require a text to speech option as I practiced this week, or what I am doing now with my screencast.  </a:t>
            </a:r>
            <a:endParaRPr/>
          </a:p>
          <a:p>
            <a:pPr indent="0" lvl="0" marL="457200" rtl="0" algn="l">
              <a:lnSpc>
                <a:spcPct val="115000"/>
              </a:lnSpc>
              <a:spcBef>
                <a:spcPts val="0"/>
              </a:spcBef>
              <a:spcAft>
                <a:spcPts val="0"/>
              </a:spcAft>
              <a:buNone/>
            </a:pPr>
            <a:r>
              <a:t/>
            </a:r>
            <a:endParaRPr/>
          </a:p>
        </p:txBody>
      </p:sp>
      <p:sp>
        <p:nvSpPr>
          <p:cNvPr id="95" name="Google Shape;95;p14"/>
          <p:cNvSpPr txBox="1"/>
          <p:nvPr/>
        </p:nvSpPr>
        <p:spPr>
          <a:xfrm>
            <a:off x="6017550" y="1501600"/>
            <a:ext cx="285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Web </a:t>
            </a:r>
            <a:r>
              <a:rPr lang="en">
                <a:latin typeface="Arial"/>
                <a:ea typeface="Arial"/>
                <a:cs typeface="Arial"/>
                <a:sym typeface="Arial"/>
              </a:rPr>
              <a:t>Accessibility</a:t>
            </a:r>
            <a:r>
              <a:rPr lang="en">
                <a:latin typeface="Arial"/>
                <a:ea typeface="Arial"/>
                <a:cs typeface="Arial"/>
                <a:sym typeface="Arial"/>
              </a:rPr>
              <a:t> </a:t>
            </a:r>
            <a:endParaRPr>
              <a:latin typeface="Arial"/>
              <a:ea typeface="Arial"/>
              <a:cs typeface="Arial"/>
              <a:sym typeface="Arial"/>
            </a:endParaRPr>
          </a:p>
        </p:txBody>
      </p:sp>
      <p:sp>
        <p:nvSpPr>
          <p:cNvPr id="101" name="Google Shape;101;p15"/>
          <p:cNvSpPr txBox="1"/>
          <p:nvPr>
            <p:ph idx="1" type="body"/>
          </p:nvPr>
        </p:nvSpPr>
        <p:spPr>
          <a:xfrm>
            <a:off x="311700" y="1125075"/>
            <a:ext cx="3440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Arial"/>
                <a:ea typeface="Arial"/>
                <a:cs typeface="Arial"/>
                <a:sym typeface="Arial"/>
              </a:rPr>
              <a:t>Web accessibility is universal and while is necessary for those who struggle with learning disabilities, it has become often for class lectures to be on zoom such as when we were in COVID lockdown. </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 sz="1400">
                <a:solidFill>
                  <a:srgbClr val="000000"/>
                </a:solidFill>
                <a:latin typeface="Arial"/>
                <a:ea typeface="Arial"/>
                <a:cs typeface="Arial"/>
                <a:sym typeface="Arial"/>
              </a:rPr>
              <a:t>Because of this it's important to try and include as much accommodation as possible. </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 sz="1400">
                <a:solidFill>
                  <a:srgbClr val="000000"/>
                </a:solidFill>
                <a:latin typeface="Arial"/>
                <a:ea typeface="Arial"/>
                <a:cs typeface="Arial"/>
                <a:sym typeface="Arial"/>
              </a:rPr>
              <a:t>For example adding subtitles for those who have hearing difficulties as well as for those who may want to watch their lecture in a loud place or forgot their earbuds. </a:t>
            </a:r>
            <a:endParaRPr sz="1400">
              <a:solidFill>
                <a:srgbClr val="000000"/>
              </a:solidFill>
              <a:latin typeface="Arial"/>
              <a:ea typeface="Arial"/>
              <a:cs typeface="Arial"/>
              <a:sym typeface="Arial"/>
            </a:endParaRPr>
          </a:p>
          <a:p>
            <a:pPr indent="0" lvl="0" marL="0" rtl="0" algn="l">
              <a:spcBef>
                <a:spcPts val="0"/>
              </a:spcBef>
              <a:spcAft>
                <a:spcPts val="1200"/>
              </a:spcAft>
              <a:buNone/>
            </a:pPr>
            <a:r>
              <a:t/>
            </a:r>
            <a:endParaRPr sz="1400">
              <a:latin typeface="Arial"/>
              <a:ea typeface="Arial"/>
              <a:cs typeface="Arial"/>
              <a:sym typeface="Arial"/>
            </a:endParaRPr>
          </a:p>
        </p:txBody>
      </p:sp>
      <p:pic>
        <p:nvPicPr>
          <p:cNvPr id="102" name="Google Shape;102;p15"/>
          <p:cNvPicPr preferRelativeResize="0"/>
          <p:nvPr/>
        </p:nvPicPr>
        <p:blipFill>
          <a:blip r:embed="rId3">
            <a:alphaModFix/>
          </a:blip>
          <a:stretch>
            <a:fillRect/>
          </a:stretch>
        </p:blipFill>
        <p:spPr>
          <a:xfrm>
            <a:off x="4341250" y="1125075"/>
            <a:ext cx="2574625" cy="2574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6"/>
          <p:cNvPicPr preferRelativeResize="0"/>
          <p:nvPr/>
        </p:nvPicPr>
        <p:blipFill>
          <a:blip r:embed="rId3">
            <a:alphaModFix/>
          </a:blip>
          <a:stretch>
            <a:fillRect/>
          </a:stretch>
        </p:blipFill>
        <p:spPr>
          <a:xfrm>
            <a:off x="128325" y="268950"/>
            <a:ext cx="6866944" cy="4278425"/>
          </a:xfrm>
          <a:prstGeom prst="rect">
            <a:avLst/>
          </a:prstGeom>
          <a:noFill/>
          <a:ln>
            <a:noFill/>
          </a:ln>
        </p:spPr>
      </p:pic>
      <p:sp>
        <p:nvSpPr>
          <p:cNvPr id="108" name="Google Shape;108;p16"/>
          <p:cNvSpPr txBox="1"/>
          <p:nvPr/>
        </p:nvSpPr>
        <p:spPr>
          <a:xfrm>
            <a:off x="6716500" y="679200"/>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9" name="Google Shape;109;p16"/>
          <p:cNvSpPr txBox="1"/>
          <p:nvPr/>
        </p:nvSpPr>
        <p:spPr>
          <a:xfrm>
            <a:off x="7205400" y="313775"/>
            <a:ext cx="1804200" cy="345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t>Upon my first summary from WAVE my page I did definitely have a few problems that need to be adjusted. I had very low contrast and a redundant link. </a:t>
            </a:r>
            <a:endParaRPr sz="20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7"/>
          <p:cNvPicPr preferRelativeResize="0"/>
          <p:nvPr/>
        </p:nvPicPr>
        <p:blipFill>
          <a:blip r:embed="rId3">
            <a:alphaModFix/>
          </a:blip>
          <a:stretch>
            <a:fillRect/>
          </a:stretch>
        </p:blipFill>
        <p:spPr>
          <a:xfrm>
            <a:off x="0" y="76950"/>
            <a:ext cx="3171825" cy="1514475"/>
          </a:xfrm>
          <a:prstGeom prst="rect">
            <a:avLst/>
          </a:prstGeom>
          <a:noFill/>
          <a:ln>
            <a:noFill/>
          </a:ln>
        </p:spPr>
      </p:pic>
      <p:pic>
        <p:nvPicPr>
          <p:cNvPr id="115" name="Google Shape;115;p17"/>
          <p:cNvPicPr preferRelativeResize="0"/>
          <p:nvPr/>
        </p:nvPicPr>
        <p:blipFill>
          <a:blip r:embed="rId4">
            <a:alphaModFix/>
          </a:blip>
          <a:stretch>
            <a:fillRect/>
          </a:stretch>
        </p:blipFill>
        <p:spPr>
          <a:xfrm>
            <a:off x="-4775" y="3203038"/>
            <a:ext cx="3181350" cy="1457325"/>
          </a:xfrm>
          <a:prstGeom prst="rect">
            <a:avLst/>
          </a:prstGeom>
          <a:noFill/>
          <a:ln>
            <a:noFill/>
          </a:ln>
        </p:spPr>
      </p:pic>
      <p:pic>
        <p:nvPicPr>
          <p:cNvPr id="116" name="Google Shape;116;p17"/>
          <p:cNvPicPr preferRelativeResize="0"/>
          <p:nvPr/>
        </p:nvPicPr>
        <p:blipFill>
          <a:blip r:embed="rId5">
            <a:alphaModFix/>
          </a:blip>
          <a:stretch>
            <a:fillRect/>
          </a:stretch>
        </p:blipFill>
        <p:spPr>
          <a:xfrm>
            <a:off x="-12" y="1668563"/>
            <a:ext cx="3171825" cy="1457325"/>
          </a:xfrm>
          <a:prstGeom prst="rect">
            <a:avLst/>
          </a:prstGeom>
          <a:noFill/>
          <a:ln>
            <a:noFill/>
          </a:ln>
        </p:spPr>
      </p:pic>
      <p:sp>
        <p:nvSpPr>
          <p:cNvPr id="117" name="Google Shape;117;p17"/>
          <p:cNvSpPr txBox="1"/>
          <p:nvPr/>
        </p:nvSpPr>
        <p:spPr>
          <a:xfrm>
            <a:off x="3898800" y="836350"/>
            <a:ext cx="4326600" cy="236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t>Over this semester with each blog post I am determined to use the points for universal design for learning (engagement, representation, and action and expression). </a:t>
            </a:r>
            <a:endParaRPr sz="24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8"/>
          <p:cNvPicPr preferRelativeResize="0"/>
          <p:nvPr/>
        </p:nvPicPr>
        <p:blipFill>
          <a:blip r:embed="rId3">
            <a:alphaModFix/>
          </a:blip>
          <a:stretch>
            <a:fillRect/>
          </a:stretch>
        </p:blipFill>
        <p:spPr>
          <a:xfrm>
            <a:off x="152400" y="152400"/>
            <a:ext cx="3711175" cy="1772000"/>
          </a:xfrm>
          <a:prstGeom prst="rect">
            <a:avLst/>
          </a:prstGeom>
          <a:noFill/>
          <a:ln>
            <a:noFill/>
          </a:ln>
        </p:spPr>
      </p:pic>
      <p:sp>
        <p:nvSpPr>
          <p:cNvPr id="123" name="Google Shape;123;p18"/>
          <p:cNvSpPr txBox="1"/>
          <p:nvPr/>
        </p:nvSpPr>
        <p:spPr>
          <a:xfrm>
            <a:off x="152400" y="2405100"/>
            <a:ext cx="4364700" cy="273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t>With a focus on building engagement, I am hoping to give the viewer more control!</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A big part of engagement is removing extraneous load. </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2100">
              <a:latin typeface="Roboto"/>
              <a:ea typeface="Roboto"/>
              <a:cs typeface="Roboto"/>
              <a:sym typeface="Roboto"/>
            </a:endParaRPr>
          </a:p>
        </p:txBody>
      </p:sp>
      <p:sp>
        <p:nvSpPr>
          <p:cNvPr id="124" name="Google Shape;124;p18"/>
          <p:cNvSpPr txBox="1"/>
          <p:nvPr/>
        </p:nvSpPr>
        <p:spPr>
          <a:xfrm>
            <a:off x="5307800" y="553425"/>
            <a:ext cx="3459000" cy="358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t>I will practice doing this by: </a:t>
            </a:r>
            <a:endParaRPr b="1" sz="1800"/>
          </a:p>
          <a:p>
            <a:pPr indent="0" lvl="0" marL="457200" rtl="0" algn="l">
              <a:lnSpc>
                <a:spcPct val="115000"/>
              </a:lnSpc>
              <a:spcBef>
                <a:spcPts val="0"/>
              </a:spcBef>
              <a:spcAft>
                <a:spcPts val="0"/>
              </a:spcAft>
              <a:buNone/>
            </a:pPr>
            <a:r>
              <a:t/>
            </a:r>
            <a:endParaRPr sz="1800"/>
          </a:p>
          <a:p>
            <a:pPr indent="-342900" lvl="0" marL="457200" rtl="0" algn="l">
              <a:lnSpc>
                <a:spcPct val="115000"/>
              </a:lnSpc>
              <a:spcBef>
                <a:spcPts val="0"/>
              </a:spcBef>
              <a:spcAft>
                <a:spcPts val="0"/>
              </a:spcAft>
              <a:buSzPts val="1800"/>
              <a:buChar char="●"/>
            </a:pPr>
            <a:r>
              <a:rPr lang="en" sz="1800"/>
              <a:t>Focusing on one main point</a:t>
            </a:r>
            <a:endParaRPr sz="1800"/>
          </a:p>
          <a:p>
            <a:pPr indent="0" lvl="0" marL="457200" rtl="0" algn="l">
              <a:lnSpc>
                <a:spcPct val="115000"/>
              </a:lnSpc>
              <a:spcBef>
                <a:spcPts val="0"/>
              </a:spcBef>
              <a:spcAft>
                <a:spcPts val="0"/>
              </a:spcAft>
              <a:buNone/>
            </a:pPr>
            <a:r>
              <a:t/>
            </a:r>
            <a:endParaRPr sz="1800"/>
          </a:p>
          <a:p>
            <a:pPr indent="-342900" lvl="0" marL="457200" rtl="0" algn="l">
              <a:lnSpc>
                <a:spcPct val="115000"/>
              </a:lnSpc>
              <a:spcBef>
                <a:spcPts val="0"/>
              </a:spcBef>
              <a:spcAft>
                <a:spcPts val="0"/>
              </a:spcAft>
              <a:buSzPts val="1800"/>
              <a:buChar char="●"/>
            </a:pPr>
            <a:r>
              <a:rPr lang="en" sz="1800"/>
              <a:t>Using bullet points,</a:t>
            </a:r>
            <a:endParaRPr sz="1800"/>
          </a:p>
          <a:p>
            <a:pPr indent="0" lvl="0" marL="457200" rtl="0" algn="l">
              <a:lnSpc>
                <a:spcPct val="115000"/>
              </a:lnSpc>
              <a:spcBef>
                <a:spcPts val="0"/>
              </a:spcBef>
              <a:spcAft>
                <a:spcPts val="0"/>
              </a:spcAft>
              <a:buNone/>
            </a:pPr>
            <a:r>
              <a:t/>
            </a:r>
            <a:endParaRPr sz="1800"/>
          </a:p>
          <a:p>
            <a:pPr indent="-342900" lvl="0" marL="457200" rtl="0" algn="l">
              <a:lnSpc>
                <a:spcPct val="115000"/>
              </a:lnSpc>
              <a:spcBef>
                <a:spcPts val="0"/>
              </a:spcBef>
              <a:spcAft>
                <a:spcPts val="0"/>
              </a:spcAft>
              <a:buSzPts val="1800"/>
              <a:buChar char="●"/>
            </a:pPr>
            <a:r>
              <a:rPr lang="en" sz="1800"/>
              <a:t>Eliminating filler words</a:t>
            </a:r>
            <a:endParaRPr sz="1800"/>
          </a:p>
          <a:p>
            <a:pPr indent="0" lvl="0" marL="457200" rtl="0" algn="l">
              <a:lnSpc>
                <a:spcPct val="115000"/>
              </a:lnSpc>
              <a:spcBef>
                <a:spcPts val="0"/>
              </a:spcBef>
              <a:spcAft>
                <a:spcPts val="0"/>
              </a:spcAft>
              <a:buNone/>
            </a:pPr>
            <a:r>
              <a:t/>
            </a:r>
            <a:endParaRPr sz="1800"/>
          </a:p>
          <a:p>
            <a:pPr indent="-342900" lvl="0" marL="457200" rtl="0" algn="l">
              <a:lnSpc>
                <a:spcPct val="115000"/>
              </a:lnSpc>
              <a:spcBef>
                <a:spcPts val="0"/>
              </a:spcBef>
              <a:spcAft>
                <a:spcPts val="0"/>
              </a:spcAft>
              <a:buSzPts val="1800"/>
              <a:buChar char="●"/>
            </a:pPr>
            <a:r>
              <a:rPr lang="en" sz="1800"/>
              <a:t>Getting feedback from my learning pod.</a:t>
            </a:r>
            <a:endParaRPr sz="21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9"/>
          <p:cNvPicPr preferRelativeResize="0"/>
          <p:nvPr/>
        </p:nvPicPr>
        <p:blipFill>
          <a:blip r:embed="rId3">
            <a:alphaModFix/>
          </a:blip>
          <a:stretch>
            <a:fillRect/>
          </a:stretch>
        </p:blipFill>
        <p:spPr>
          <a:xfrm>
            <a:off x="152400" y="152400"/>
            <a:ext cx="3692425" cy="1696525"/>
          </a:xfrm>
          <a:prstGeom prst="rect">
            <a:avLst/>
          </a:prstGeom>
          <a:noFill/>
          <a:ln>
            <a:noFill/>
          </a:ln>
        </p:spPr>
      </p:pic>
      <p:sp>
        <p:nvSpPr>
          <p:cNvPr id="130" name="Google Shape;130;p19"/>
          <p:cNvSpPr txBox="1"/>
          <p:nvPr/>
        </p:nvSpPr>
        <p:spPr>
          <a:xfrm>
            <a:off x="3844825" y="75475"/>
            <a:ext cx="5135700" cy="415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600"/>
              <a:t>I don’t have much experience in video editing other than working with IMovie in high school, but I would like to continue working on this by using:</a:t>
            </a:r>
            <a:endParaRPr sz="1600"/>
          </a:p>
          <a:p>
            <a:pPr indent="0" lvl="0" marL="4572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Different speed options</a:t>
            </a:r>
            <a:endParaRPr sz="1600"/>
          </a:p>
          <a:p>
            <a:pPr indent="0" lvl="0" marL="4572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Different audio options</a:t>
            </a:r>
            <a:endParaRPr sz="1600"/>
          </a:p>
          <a:p>
            <a:pPr indent="0" lvl="0" marL="4572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Captions </a:t>
            </a:r>
            <a:endParaRPr sz="1600"/>
          </a:p>
          <a:p>
            <a:pPr indent="0" lvl="0" marL="4572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Create the most accessible video access. </a:t>
            </a:r>
            <a:endParaRPr sz="1600"/>
          </a:p>
          <a:p>
            <a:pPr indent="0" lvl="0" marL="457200" rtl="0" algn="l">
              <a:lnSpc>
                <a:spcPct val="115000"/>
              </a:lnSpc>
              <a:spcBef>
                <a:spcPts val="0"/>
              </a:spcBef>
              <a:spcAft>
                <a:spcPts val="0"/>
              </a:spcAft>
              <a:buNone/>
            </a:pPr>
            <a:r>
              <a:t/>
            </a:r>
            <a:endParaRPr sz="1900"/>
          </a:p>
        </p:txBody>
      </p:sp>
      <p:sp>
        <p:nvSpPr>
          <p:cNvPr id="131" name="Google Shape;131;p19"/>
          <p:cNvSpPr txBox="1"/>
          <p:nvPr/>
        </p:nvSpPr>
        <p:spPr>
          <a:xfrm>
            <a:off x="152388" y="1848925"/>
            <a:ext cx="3194700" cy="297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t>To help me capture the right representation, I want to focus on my video editing!</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600"/>
              <a:t>This also connects to managing intrinsic load. I can make this possible by using a scaffolding technique that focuses on giving instruction and providing support during the learning process.</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0"/>
          <p:cNvPicPr preferRelativeResize="0"/>
          <p:nvPr/>
        </p:nvPicPr>
        <p:blipFill>
          <a:blip r:embed="rId3">
            <a:alphaModFix/>
          </a:blip>
          <a:stretch>
            <a:fillRect/>
          </a:stretch>
        </p:blipFill>
        <p:spPr>
          <a:xfrm>
            <a:off x="152400" y="152400"/>
            <a:ext cx="3648625" cy="1671375"/>
          </a:xfrm>
          <a:prstGeom prst="rect">
            <a:avLst/>
          </a:prstGeom>
          <a:noFill/>
          <a:ln>
            <a:noFill/>
          </a:ln>
        </p:spPr>
      </p:pic>
      <p:sp>
        <p:nvSpPr>
          <p:cNvPr id="137" name="Google Shape;137;p20"/>
          <p:cNvSpPr txBox="1"/>
          <p:nvPr/>
        </p:nvSpPr>
        <p:spPr>
          <a:xfrm>
            <a:off x="152400" y="1936975"/>
            <a:ext cx="3847200" cy="332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t>To work on action and expression I want to focus on the things the WAVE really picked out in my site. </a:t>
            </a:r>
            <a:endParaRPr sz="1500"/>
          </a:p>
          <a:p>
            <a:pPr indent="0" lvl="0" marL="0" rtl="0" algn="l">
              <a:lnSpc>
                <a:spcPct val="115000"/>
              </a:lnSpc>
              <a:spcBef>
                <a:spcPts val="0"/>
              </a:spcBef>
              <a:spcAft>
                <a:spcPts val="0"/>
              </a:spcAft>
              <a:buNone/>
            </a:pPr>
            <a:r>
              <a:rPr lang="en" sz="1500"/>
              <a:t>This refers to my:</a:t>
            </a:r>
            <a:endParaRPr sz="1500"/>
          </a:p>
          <a:p>
            <a:pPr indent="-323850" lvl="0" marL="457200" rtl="0" algn="l">
              <a:lnSpc>
                <a:spcPct val="115000"/>
              </a:lnSpc>
              <a:spcBef>
                <a:spcPts val="0"/>
              </a:spcBef>
              <a:spcAft>
                <a:spcPts val="0"/>
              </a:spcAft>
              <a:buSzPts val="1500"/>
              <a:buChar char="●"/>
            </a:pPr>
            <a:r>
              <a:rPr lang="en" sz="1500"/>
              <a:t>Text</a:t>
            </a:r>
            <a:endParaRPr sz="1500"/>
          </a:p>
          <a:p>
            <a:pPr indent="-323850" lvl="0" marL="457200" rtl="0" algn="l">
              <a:lnSpc>
                <a:spcPct val="115000"/>
              </a:lnSpc>
              <a:spcBef>
                <a:spcPts val="0"/>
              </a:spcBef>
              <a:spcAft>
                <a:spcPts val="0"/>
              </a:spcAft>
              <a:buSzPts val="1500"/>
              <a:buChar char="●"/>
            </a:pPr>
            <a:r>
              <a:rPr lang="en" sz="1500"/>
              <a:t>Audio</a:t>
            </a:r>
            <a:endParaRPr sz="1500"/>
          </a:p>
          <a:p>
            <a:pPr indent="-323850" lvl="0" marL="457200" rtl="0" algn="l">
              <a:lnSpc>
                <a:spcPct val="115000"/>
              </a:lnSpc>
              <a:spcBef>
                <a:spcPts val="0"/>
              </a:spcBef>
              <a:spcAft>
                <a:spcPts val="0"/>
              </a:spcAft>
              <a:buSzPts val="1500"/>
              <a:buChar char="●"/>
            </a:pPr>
            <a:r>
              <a:rPr lang="en" sz="1500"/>
              <a:t>Images</a:t>
            </a:r>
            <a:endParaRPr sz="1500"/>
          </a:p>
          <a:p>
            <a:pPr indent="-323850" lvl="0" marL="457200" rtl="0" algn="l">
              <a:lnSpc>
                <a:spcPct val="115000"/>
              </a:lnSpc>
              <a:spcBef>
                <a:spcPts val="0"/>
              </a:spcBef>
              <a:spcAft>
                <a:spcPts val="0"/>
              </a:spcAft>
              <a:buSzPts val="1500"/>
              <a:buChar char="●"/>
            </a:pPr>
            <a:r>
              <a:rPr lang="en" sz="1500"/>
              <a:t>Videos</a:t>
            </a:r>
            <a:endParaRPr sz="1500"/>
          </a:p>
          <a:p>
            <a:pPr indent="0" lvl="0" marL="0" rtl="0" algn="l">
              <a:lnSpc>
                <a:spcPct val="115000"/>
              </a:lnSpc>
              <a:spcBef>
                <a:spcPts val="0"/>
              </a:spcBef>
              <a:spcAft>
                <a:spcPts val="0"/>
              </a:spcAft>
              <a:buNone/>
            </a:pPr>
            <a:r>
              <a:rPr lang="en" sz="1500"/>
              <a:t>and how to make all of these  more accessible. </a:t>
            </a:r>
            <a:endParaRPr sz="1500"/>
          </a:p>
          <a:p>
            <a:pPr indent="0" lvl="0" marL="0" rtl="0" algn="l">
              <a:lnSpc>
                <a:spcPct val="115000"/>
              </a:lnSpc>
              <a:spcBef>
                <a:spcPts val="0"/>
              </a:spcBef>
              <a:spcAft>
                <a:spcPts val="0"/>
              </a:spcAft>
              <a:buNone/>
            </a:pPr>
            <a:r>
              <a:t/>
            </a:r>
            <a:endParaRPr sz="1500"/>
          </a:p>
          <a:p>
            <a:pPr indent="0" lvl="0" marL="0" rtl="0" algn="l">
              <a:spcBef>
                <a:spcPts val="0"/>
              </a:spcBef>
              <a:spcAft>
                <a:spcPts val="0"/>
              </a:spcAft>
              <a:buNone/>
            </a:pPr>
            <a:r>
              <a:t/>
            </a:r>
            <a:endParaRPr>
              <a:latin typeface="Roboto"/>
              <a:ea typeface="Roboto"/>
              <a:cs typeface="Roboto"/>
              <a:sym typeface="Roboto"/>
            </a:endParaRPr>
          </a:p>
        </p:txBody>
      </p:sp>
      <p:sp>
        <p:nvSpPr>
          <p:cNvPr id="138" name="Google Shape;138;p20"/>
          <p:cNvSpPr txBox="1"/>
          <p:nvPr/>
        </p:nvSpPr>
        <p:spPr>
          <a:xfrm>
            <a:off x="4377050" y="75450"/>
            <a:ext cx="4289100" cy="433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t>When I was trying to resolve and issue with my text I had trouble changing the colours. </a:t>
            </a:r>
            <a:endParaRPr sz="1500"/>
          </a:p>
          <a:p>
            <a:pPr indent="0" lvl="0" marL="0" rtl="0" algn="l">
              <a:lnSpc>
                <a:spcPct val="115000"/>
              </a:lnSpc>
              <a:spcBef>
                <a:spcPts val="0"/>
              </a:spcBef>
              <a:spcAft>
                <a:spcPts val="0"/>
              </a:spcAft>
              <a:buNone/>
            </a:pPr>
            <a:r>
              <a:t/>
            </a:r>
            <a:endParaRPr sz="1500"/>
          </a:p>
          <a:p>
            <a:pPr indent="0" lvl="0" marL="0" rtl="0" algn="l">
              <a:lnSpc>
                <a:spcPct val="115000"/>
              </a:lnSpc>
              <a:spcBef>
                <a:spcPts val="0"/>
              </a:spcBef>
              <a:spcAft>
                <a:spcPts val="0"/>
              </a:spcAft>
              <a:buNone/>
            </a:pPr>
            <a:r>
              <a:rPr lang="en" sz="1500"/>
              <a:t>I was focused on making my super low contrast page less of a problem. </a:t>
            </a:r>
            <a:endParaRPr sz="1500"/>
          </a:p>
          <a:p>
            <a:pPr indent="0" lvl="0" marL="0" rtl="0" algn="l">
              <a:lnSpc>
                <a:spcPct val="115000"/>
              </a:lnSpc>
              <a:spcBef>
                <a:spcPts val="0"/>
              </a:spcBef>
              <a:spcAft>
                <a:spcPts val="0"/>
              </a:spcAft>
              <a:buNone/>
            </a:pPr>
            <a:r>
              <a:t/>
            </a:r>
            <a:endParaRPr sz="1500"/>
          </a:p>
          <a:p>
            <a:pPr indent="0" lvl="0" marL="0" rtl="0" algn="l">
              <a:lnSpc>
                <a:spcPct val="115000"/>
              </a:lnSpc>
              <a:spcBef>
                <a:spcPts val="0"/>
              </a:spcBef>
              <a:spcAft>
                <a:spcPts val="0"/>
              </a:spcAft>
              <a:buNone/>
            </a:pPr>
            <a:r>
              <a:rPr lang="en" sz="1500"/>
              <a:t>Unfortunately the theme option I had chosen makes it impossible to change the light grey text overtop of the white background. </a:t>
            </a:r>
            <a:endParaRPr sz="1500"/>
          </a:p>
          <a:p>
            <a:pPr indent="0" lvl="0" marL="0" rtl="0" algn="l">
              <a:lnSpc>
                <a:spcPct val="115000"/>
              </a:lnSpc>
              <a:spcBef>
                <a:spcPts val="0"/>
              </a:spcBef>
              <a:spcAft>
                <a:spcPts val="0"/>
              </a:spcAft>
              <a:buNone/>
            </a:pPr>
            <a:r>
              <a:t/>
            </a:r>
            <a:endParaRPr sz="1500"/>
          </a:p>
          <a:p>
            <a:pPr indent="0" lvl="0" marL="0" rtl="0" algn="l">
              <a:lnSpc>
                <a:spcPct val="115000"/>
              </a:lnSpc>
              <a:spcBef>
                <a:spcPts val="0"/>
              </a:spcBef>
              <a:spcAft>
                <a:spcPts val="0"/>
              </a:spcAft>
              <a:buNone/>
            </a:pPr>
            <a:r>
              <a:rPr lang="en" sz="1500"/>
              <a:t>This is something I have been trying to play around with a little. Will different themes have a different outcome on WAVE? Over the semester this is definitely something I will look into. </a:t>
            </a:r>
            <a:endParaRPr sz="1500"/>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2484075" y="3341875"/>
            <a:ext cx="2795100" cy="128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700">
                <a:latin typeface="Arial"/>
                <a:ea typeface="Arial"/>
                <a:cs typeface="Arial"/>
                <a:sym typeface="Arial"/>
              </a:rPr>
              <a:t>Thank You!</a:t>
            </a:r>
            <a:endParaRPr sz="3700">
              <a:latin typeface="Arial"/>
              <a:ea typeface="Arial"/>
              <a:cs typeface="Arial"/>
              <a:sym typeface="Arial"/>
            </a:endParaRPr>
          </a:p>
        </p:txBody>
      </p:sp>
      <p:sp>
        <p:nvSpPr>
          <p:cNvPr id="144" name="Google Shape;144;p21"/>
          <p:cNvSpPr txBox="1"/>
          <p:nvPr/>
        </p:nvSpPr>
        <p:spPr>
          <a:xfrm>
            <a:off x="188050" y="366725"/>
            <a:ext cx="4287900" cy="251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lang="en" sz="1550"/>
              <a:t>In conclusion, having an accommodating blog is not only a moral responsibility but also a practical one. It helps you reach a larger audience and enhance the user experience. </a:t>
            </a:r>
            <a:endParaRPr sz="1550"/>
          </a:p>
          <a:p>
            <a:pPr indent="0" lvl="0" marL="0" rtl="0" algn="l">
              <a:lnSpc>
                <a:spcPct val="115000"/>
              </a:lnSpc>
              <a:spcBef>
                <a:spcPts val="1500"/>
              </a:spcBef>
              <a:spcAft>
                <a:spcPts val="0"/>
              </a:spcAft>
              <a:buNone/>
            </a:pPr>
            <a:r>
              <a:rPr lang="en" sz="1550"/>
              <a:t>By making your blog accessible, you contribute to a more inclusive and diverse online community.</a:t>
            </a:r>
            <a:endParaRPr sz="1550"/>
          </a:p>
          <a:p>
            <a:pPr indent="0" lvl="0" marL="0" rtl="0" algn="l">
              <a:spcBef>
                <a:spcPts val="0"/>
              </a:spcBef>
              <a:spcAft>
                <a:spcPts val="0"/>
              </a:spcAft>
              <a:buNone/>
            </a:pPr>
            <a:r>
              <a:t/>
            </a:r>
            <a:endParaRPr>
              <a:latin typeface="Roboto"/>
              <a:ea typeface="Roboto"/>
              <a:cs typeface="Roboto"/>
              <a:sym typeface="Roboto"/>
            </a:endParaRPr>
          </a:p>
        </p:txBody>
      </p:sp>
      <p:pic>
        <p:nvPicPr>
          <p:cNvPr id="145" name="Google Shape;145;p21"/>
          <p:cNvPicPr preferRelativeResize="0"/>
          <p:nvPr/>
        </p:nvPicPr>
        <p:blipFill>
          <a:blip r:embed="rId3">
            <a:alphaModFix/>
          </a:blip>
          <a:stretch>
            <a:fillRect/>
          </a:stretch>
        </p:blipFill>
        <p:spPr>
          <a:xfrm>
            <a:off x="5141250" y="472100"/>
            <a:ext cx="2706150" cy="2706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